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67" r:id="rId4"/>
    <p:sldId id="270" r:id="rId5"/>
    <p:sldId id="274" r:id="rId6"/>
    <p:sldId id="275" r:id="rId7"/>
    <p:sldId id="266" r:id="rId8"/>
    <p:sldId id="278" r:id="rId9"/>
    <p:sldId id="277" r:id="rId10"/>
    <p:sldId id="279" r:id="rId11"/>
    <p:sldId id="273" r:id="rId12"/>
    <p:sldId id="281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71518-7A98-49FA-B138-60734D815369}" type="datetimeFigureOut">
              <a:rPr lang="ru-RU"/>
              <a:pPr>
                <a:defRPr/>
              </a:pPr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D7934-1912-43E9-B419-DBCC2159E4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347409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AB4AB-CFE0-4554-BAEA-3A9ED0F89477}" type="datetimeFigureOut">
              <a:rPr lang="ru-RU"/>
              <a:pPr>
                <a:defRPr/>
              </a:pPr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44B665-92A9-442E-9568-E75BDECE18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09915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F8CFA-1B51-43FE-9069-AF93D00EBA31}" type="datetimeFigureOut">
              <a:rPr lang="ru-RU"/>
              <a:pPr>
                <a:defRPr/>
              </a:pPr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24FBE-A2BE-4860-A2A1-5A4484C8B68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701093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18BA6-225A-4211-AA95-119103016968}" type="datetimeFigureOut">
              <a:rPr lang="ru-RU"/>
              <a:pPr>
                <a:defRPr/>
              </a:pPr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6E1D0A-2558-417B-BF0A-78FD62F8F09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27484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3B11D-E407-4400-B9A0-6A73D474CD6B}" type="datetimeFigureOut">
              <a:rPr lang="ru-RU"/>
              <a:pPr>
                <a:defRPr/>
              </a:pPr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B6766-9443-4142-A202-95F385B95D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29536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F3073-4B40-4F2F-82E7-9C35FA8DB7CE}" type="datetimeFigureOut">
              <a:rPr lang="ru-RU"/>
              <a:pPr>
                <a:defRPr/>
              </a:pPr>
              <a:t>12.09.2023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6692FB-5CED-4A09-B061-BFF9305EF9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086364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80C20-C3ED-424D-824F-A8672AE87CD0}" type="datetimeFigureOut">
              <a:rPr lang="ru-RU"/>
              <a:pPr>
                <a:defRPr/>
              </a:pPr>
              <a:t>12.09.2023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AECF33-5EBE-4A32-890E-840957241D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01352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FCA9F-CB8D-4AC4-A41C-459C9723E6AE}" type="datetimeFigureOut">
              <a:rPr lang="ru-RU"/>
              <a:pPr>
                <a:defRPr/>
              </a:pPr>
              <a:t>12.09.2023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B3CB3-9D7F-4CF1-8623-C101BE3BE8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01589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CE920-92E9-4807-8FCA-B34C3E05211D}" type="datetimeFigureOut">
              <a:rPr lang="ru-RU"/>
              <a:pPr>
                <a:defRPr/>
              </a:pPr>
              <a:t>12.09.2023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892E14-2224-48A3-8C80-0F45E9A2E2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88728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E495B-2CAA-4E70-94BC-AF07CAFC5592}" type="datetimeFigureOut">
              <a:rPr lang="ru-RU"/>
              <a:pPr>
                <a:defRPr/>
              </a:pPr>
              <a:t>12.09.2023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CBD225-0872-406F-9636-21611EC031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20113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ED8ED-5011-49AB-B781-71DBD7BD3F27}" type="datetimeFigureOut">
              <a:rPr lang="ru-RU"/>
              <a:pPr>
                <a:defRPr/>
              </a:pPr>
              <a:t>12.09.2023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54260-4B3D-418B-995A-B29CA648BE1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858124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EF68D5-76F6-4333-9F38-64F8C7B9D2D7}" type="datetimeFigureOut">
              <a:rPr lang="ru-RU"/>
              <a:pPr>
                <a:defRPr/>
              </a:pPr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8FB6636A-B8D4-480A-912C-E1DD9EB8C5C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258888" y="1341438"/>
            <a:ext cx="7885112" cy="3240087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250950" y="304800"/>
            <a:ext cx="7883525" cy="460375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2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059113" y="404813"/>
            <a:ext cx="5257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altLang="ru-RU" sz="1000" b="1" dirty="0" err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41663" y="1741488"/>
            <a:ext cx="5607050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cs typeface="+mn-cs"/>
              </a:rPr>
              <a:t>«ДОРОГА НЕ ТЕРПИТ ШАЛОСТИ-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cs typeface="+mn-cs"/>
              </a:rPr>
              <a:t>НАКАЗЫВАЕТ БЕЗ ЖАЛОСТИ!»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59113" y="1192213"/>
            <a:ext cx="52578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Презентация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58888" y="1341438"/>
            <a:ext cx="7885112" cy="4751387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50950" y="304800"/>
            <a:ext cx="7883525" cy="423863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269" name="TextBox 11"/>
          <p:cNvSpPr txBox="1">
            <a:spLocks noChangeArrowheads="1"/>
          </p:cNvSpPr>
          <p:nvPr/>
        </p:nvSpPr>
        <p:spPr bwMode="auto">
          <a:xfrm>
            <a:off x="1763713" y="1354138"/>
            <a:ext cx="72009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К моменту поступления ребенка в школу он должен усвоить и соблюдать следующие правила поведения на улице и транспорте: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играй только в стороне от дороги;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переходи улицу там, где обозначены указатели перехода, где их нет — на перекрестках по линии тротуаров;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переходи улицу только шагом, не беги;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следи за сигналом светофора, когда переходишь улицу;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 при переходе улицы сначала налево, потом направо;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не пересекай путь приближающемуся транспорту;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машины, стоящие на дороге у тротуара или обочины, всегда обходи так, чтобы был хороший обзор дороги, проезжей части; трамвай всегда обходи спереди;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входи в любой вид транспорта и выходи из него только тогда, когда он стоит, нельзя прыгать на ходу;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не высовывайся из окна движущегося транспорта;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выходи из машины только с правой стороны, когда она подъехала к тротуару или обочине дороги;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не выезжай на велосипеде на проезжую часть;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если ты потерялся на улице, не плачь, попроси прохожего взрослого или милиционера помочь тебе, назови свой адрес.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27313" y="908050"/>
            <a:ext cx="52578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РЕБЕНОК ДОЛЖЕН ЗНАТЬ..</a:t>
            </a:r>
          </a:p>
        </p:txBody>
      </p:sp>
      <p:grpSp>
        <p:nvGrpSpPr>
          <p:cNvPr id="11271" name="Группа 13"/>
          <p:cNvGrpSpPr>
            <a:grpSpLocks/>
          </p:cNvGrpSpPr>
          <p:nvPr/>
        </p:nvGrpSpPr>
        <p:grpSpPr bwMode="auto">
          <a:xfrm>
            <a:off x="2627313" y="404813"/>
            <a:ext cx="5257800" cy="246062"/>
            <a:chOff x="3059832" y="404664"/>
            <a:chExt cx="5256584" cy="246221"/>
          </a:xfrm>
        </p:grpSpPr>
        <p:sp>
          <p:nvSpPr>
            <p:cNvPr id="15" name="TextBox 14"/>
            <p:cNvSpPr txBox="1"/>
            <p:nvPr/>
          </p:nvSpPr>
          <p:spPr>
            <a:xfrm>
              <a:off x="3059832" y="404664"/>
              <a:ext cx="5256584" cy="2462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УРОК       </a:t>
              </a:r>
              <a:r>
                <a:rPr lang="ru-RU" sz="1000" dirty="0">
                  <a:solidFill>
                    <a:schemeClr val="accent3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БЕЗОПАСНОСТЬ НА ДОРОГЕ       </a:t>
              </a:r>
              <a:r>
                <a:rPr lang="ru-RU" sz="10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УРОК</a:t>
              </a:r>
              <a:endParaRPr lang="ru-RU" sz="10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4726321" y="499976"/>
              <a:ext cx="53963" cy="5401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6595964" y="501564"/>
              <a:ext cx="53963" cy="5401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341438"/>
            <a:ext cx="9144000" cy="3887787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-9525" y="304800"/>
            <a:ext cx="9144000" cy="423863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979613" y="908050"/>
            <a:ext cx="525621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ПОДВЕДЕМ ИТОГИ</a:t>
            </a:r>
            <a:endParaRPr lang="ru-RU" sz="14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grpSp>
        <p:nvGrpSpPr>
          <p:cNvPr id="12294" name="Группа 5"/>
          <p:cNvGrpSpPr>
            <a:grpSpLocks/>
          </p:cNvGrpSpPr>
          <p:nvPr/>
        </p:nvGrpSpPr>
        <p:grpSpPr bwMode="auto">
          <a:xfrm>
            <a:off x="1979613" y="404813"/>
            <a:ext cx="5256212" cy="246062"/>
            <a:chOff x="3059832" y="404664"/>
            <a:chExt cx="5256584" cy="246221"/>
          </a:xfrm>
        </p:grpSpPr>
        <p:sp>
          <p:nvSpPr>
            <p:cNvPr id="7" name="TextBox 6"/>
            <p:cNvSpPr txBox="1"/>
            <p:nvPr/>
          </p:nvSpPr>
          <p:spPr>
            <a:xfrm>
              <a:off x="3059832" y="404664"/>
              <a:ext cx="5256584" cy="2462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УРОК       </a:t>
              </a:r>
              <a:r>
                <a:rPr lang="ru-RU" sz="1000" dirty="0">
                  <a:solidFill>
                    <a:schemeClr val="accent3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БЕЗОПАСНОСТЬ НА ДОРОГЕ       </a:t>
              </a:r>
              <a:r>
                <a:rPr lang="ru-RU" sz="10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УРОК</a:t>
              </a:r>
              <a:endParaRPr lang="ru-RU" sz="10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>
              <a:off x="4726825" y="499976"/>
              <a:ext cx="53979" cy="5401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6595444" y="501564"/>
              <a:ext cx="53979" cy="5401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2295" name="Прямоугольник 9"/>
          <p:cNvSpPr>
            <a:spLocks noChangeArrowheads="1"/>
          </p:cNvSpPr>
          <p:nvPr/>
        </p:nvSpPr>
        <p:spPr bwMode="auto">
          <a:xfrm>
            <a:off x="1979613" y="1500188"/>
            <a:ext cx="59055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 typeface="Calibri" panose="020F0502020204030204" pitchFamily="34" charset="0"/>
              <a:buAutoNum type="arabicPeriod"/>
            </a:pP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столько информации, сколько ребенок может усвоить.</a:t>
            </a:r>
          </a:p>
          <a:p>
            <a:pPr algn="just" eaLnBrk="1" hangingPunct="1">
              <a:buFont typeface="Calibri" panose="020F0502020204030204" pitchFamily="34" charset="0"/>
              <a:buAutoNum type="arabicPeriod"/>
            </a:pP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Играйте с ним в дорожное движение.</a:t>
            </a:r>
          </a:p>
          <a:p>
            <a:pPr algn="just" eaLnBrk="1" hangingPunct="1">
              <a:buFont typeface="Calibri" panose="020F0502020204030204" pitchFamily="34" charset="0"/>
              <a:buAutoNum type="arabicPeriod"/>
            </a:pP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Указывайте ребенку на нарушения правил со стороны окружающих.</a:t>
            </a:r>
          </a:p>
          <a:p>
            <a:pPr algn="just" eaLnBrk="1" hangingPunct="1">
              <a:buFont typeface="Calibri" panose="020F0502020204030204" pitchFamily="34" charset="0"/>
              <a:buAutoNum type="arabicPeriod"/>
            </a:pP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Развивайте пространственное мышление ребенка (близко – далеко, слева – справа, здесь – там).</a:t>
            </a:r>
          </a:p>
          <a:p>
            <a:pPr algn="just" eaLnBrk="1" hangingPunct="1">
              <a:buFont typeface="Calibri" panose="020F0502020204030204" pitchFamily="34" charset="0"/>
              <a:buAutoNum type="arabicPeriod"/>
            </a:pP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Развивайте глазомер и ощущение скорости (быстро – средне – медленно).</a:t>
            </a:r>
          </a:p>
          <a:p>
            <a:pPr algn="just" eaLnBrk="1" hangingPunct="1">
              <a:buFont typeface="Calibri" panose="020F0502020204030204" pitchFamily="34" charset="0"/>
              <a:buAutoNum type="arabicPeriod"/>
            </a:pP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Не пугайте ребенка опасностями на дороге.</a:t>
            </a:r>
          </a:p>
        </p:txBody>
      </p:sp>
      <p:pic>
        <p:nvPicPr>
          <p:cNvPr id="12296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450" y="1370013"/>
            <a:ext cx="1765300" cy="235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740650" y="558800"/>
            <a:ext cx="1581150" cy="2211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341438"/>
            <a:ext cx="9144000" cy="3887787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913" y="15875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-9525" y="304800"/>
            <a:ext cx="9144000" cy="423863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979613" y="908050"/>
            <a:ext cx="525621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ПОДВЕДЕМ ИТОГИ</a:t>
            </a:r>
            <a:endParaRPr lang="ru-RU" sz="14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grpSp>
        <p:nvGrpSpPr>
          <p:cNvPr id="13318" name="Группа 5"/>
          <p:cNvGrpSpPr>
            <a:grpSpLocks/>
          </p:cNvGrpSpPr>
          <p:nvPr/>
        </p:nvGrpSpPr>
        <p:grpSpPr bwMode="auto">
          <a:xfrm>
            <a:off x="1979613" y="404813"/>
            <a:ext cx="5256212" cy="246062"/>
            <a:chOff x="3059832" y="404664"/>
            <a:chExt cx="5256584" cy="246221"/>
          </a:xfrm>
        </p:grpSpPr>
        <p:sp>
          <p:nvSpPr>
            <p:cNvPr id="7" name="TextBox 6"/>
            <p:cNvSpPr txBox="1"/>
            <p:nvPr/>
          </p:nvSpPr>
          <p:spPr>
            <a:xfrm>
              <a:off x="3059832" y="404664"/>
              <a:ext cx="5256584" cy="2462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УРОК       </a:t>
              </a:r>
              <a:r>
                <a:rPr lang="ru-RU" sz="1000" dirty="0">
                  <a:solidFill>
                    <a:schemeClr val="accent3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БЕЗОПАСНОСТЬ НА ДОРОГЕ       </a:t>
              </a:r>
              <a:r>
                <a:rPr lang="ru-RU" sz="10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УРОК</a:t>
              </a:r>
              <a:endParaRPr lang="ru-RU" sz="10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>
              <a:off x="4726825" y="499976"/>
              <a:ext cx="53979" cy="5401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6595444" y="501564"/>
              <a:ext cx="53979" cy="5401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3319" name="TextBox 11"/>
          <p:cNvSpPr txBox="1">
            <a:spLocks noChangeArrowheads="1"/>
          </p:cNvSpPr>
          <p:nvPr/>
        </p:nvSpPr>
        <p:spPr bwMode="auto">
          <a:xfrm>
            <a:off x="2270125" y="1350963"/>
            <a:ext cx="45354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Берегите себя и своих детей.</a:t>
            </a:r>
          </a:p>
          <a:p>
            <a:pPr algn="ctr" eaLnBrk="1" hangingPunct="1"/>
            <a:r>
              <a:rPr lang="ru-RU" altLang="ru-RU" sz="20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внимание.</a:t>
            </a:r>
          </a:p>
        </p:txBody>
      </p:sp>
      <p:pic>
        <p:nvPicPr>
          <p:cNvPr id="13320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16238" y="2260600"/>
            <a:ext cx="30765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58888" y="1341438"/>
            <a:ext cx="7885112" cy="4751387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50950" y="304800"/>
            <a:ext cx="7883525" cy="423863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077" name="Группа 10"/>
          <p:cNvGrpSpPr>
            <a:grpSpLocks/>
          </p:cNvGrpSpPr>
          <p:nvPr/>
        </p:nvGrpSpPr>
        <p:grpSpPr bwMode="auto">
          <a:xfrm>
            <a:off x="2627313" y="404813"/>
            <a:ext cx="5257800" cy="246062"/>
            <a:chOff x="3059832" y="404664"/>
            <a:chExt cx="5256584" cy="246221"/>
          </a:xfrm>
        </p:grpSpPr>
        <p:sp>
          <p:nvSpPr>
            <p:cNvPr id="5" name="TextBox 4"/>
            <p:cNvSpPr txBox="1"/>
            <p:nvPr/>
          </p:nvSpPr>
          <p:spPr>
            <a:xfrm>
              <a:off x="3059832" y="404664"/>
              <a:ext cx="5256584" cy="2462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УРОК       </a:t>
              </a:r>
              <a:r>
                <a:rPr lang="ru-RU" sz="1000" dirty="0">
                  <a:solidFill>
                    <a:schemeClr val="accent3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БЕЗОПАСНОСТЬ НА ДОРОГЕ       </a:t>
              </a:r>
              <a:r>
                <a:rPr lang="ru-RU" sz="10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УРОК</a:t>
              </a:r>
              <a:endParaRPr lang="ru-RU" sz="10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4726321" y="499976"/>
              <a:ext cx="53963" cy="5401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6595964" y="501564"/>
              <a:ext cx="53963" cy="5401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1026" name="Picture 2" descr="M:\КОНКУРСЫ 2014-2015\КОНКУРС ШАБЛОНОВ ПРЕЗЕНТАЦИЙ\0_831d2_e5e750b1_ori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75463" y="4770438"/>
            <a:ext cx="1979612" cy="1884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98638" y="1341438"/>
            <a:ext cx="6983412" cy="306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51725" y="1863725"/>
            <a:ext cx="1582738" cy="2211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203575" y="836613"/>
            <a:ext cx="439261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ЦЕЛЬ ПРЕЗЕНТАЦИИ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79613" y="1495425"/>
            <a:ext cx="5294312" cy="4030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Повысить образовательный уровень родителей по данной проблеме.</a:t>
            </a:r>
          </a:p>
          <a:p>
            <a:pPr algn="just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Напомнить о дисциплинированности и сознательном выполнении правил дорожного движения, культуре поведения в дорожно-транспортном процессе.</a:t>
            </a:r>
          </a:p>
          <a:p>
            <a:pPr algn="just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Способствовать развитию бережного отношения к жизни детей и своей жизни, потребности осознанно применять правила дорожного движения.</a:t>
            </a:r>
          </a:p>
          <a:p>
            <a:pPr algn="just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Активизировать пропагандистскую деятельность среди родителей ДОУ по правилам дорожного движения и безопасному поведению на дороге.</a:t>
            </a:r>
          </a:p>
          <a:p>
            <a:pPr marL="342900" indent="-3429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en-US" sz="1400" b="1" dirty="0"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58888" y="1341438"/>
            <a:ext cx="7885112" cy="4751387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50950" y="304800"/>
            <a:ext cx="7883525" cy="423863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101" name="Группа 10"/>
          <p:cNvGrpSpPr>
            <a:grpSpLocks/>
          </p:cNvGrpSpPr>
          <p:nvPr/>
        </p:nvGrpSpPr>
        <p:grpSpPr bwMode="auto">
          <a:xfrm>
            <a:off x="2627313" y="404813"/>
            <a:ext cx="5257800" cy="246062"/>
            <a:chOff x="3059832" y="404664"/>
            <a:chExt cx="5256584" cy="246221"/>
          </a:xfrm>
        </p:grpSpPr>
        <p:sp>
          <p:nvSpPr>
            <p:cNvPr id="5" name="TextBox 4"/>
            <p:cNvSpPr txBox="1"/>
            <p:nvPr/>
          </p:nvSpPr>
          <p:spPr>
            <a:xfrm>
              <a:off x="3059832" y="404664"/>
              <a:ext cx="5256584" cy="2462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УРОК       </a:t>
              </a:r>
              <a:r>
                <a:rPr lang="ru-RU" sz="1000" dirty="0">
                  <a:solidFill>
                    <a:schemeClr val="accent3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БЕЗОПАСНОСТЬ НА ДОРОГЕ       </a:t>
              </a:r>
              <a:r>
                <a:rPr lang="ru-RU" sz="10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УРОК</a:t>
              </a:r>
              <a:endParaRPr lang="ru-RU" sz="10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4726321" y="499976"/>
              <a:ext cx="53963" cy="5401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6595964" y="501564"/>
              <a:ext cx="53963" cy="5401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1026" name="Picture 2" descr="M:\КОНКУРСЫ 2014-2015\КОНКУРС ШАБЛОНОВ ПРЕЗЕНТАЦИЙ\0_831d2_e5e750b1_ori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75463" y="4770438"/>
            <a:ext cx="1979612" cy="1884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76413" y="1325563"/>
            <a:ext cx="6985000" cy="286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России правила дорожного движения на лошадях были введены  Петром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03.01.1683 года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Первый светофор бы изобретен в 1868 году в Лондоне. Это был газовый фонарь с двумя фильтрами: зеленым и красным.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Цвета менялись с помощью ручного привода, которым управлял полицейский.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Первый сигнальный светофор появился в США в 1919 году.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92513" y="846138"/>
            <a:ext cx="403225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ИЗ ИСТОРИИ….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02138" y="4005263"/>
            <a:ext cx="158115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58888" y="1341438"/>
            <a:ext cx="7885112" cy="4751387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50950" y="304800"/>
            <a:ext cx="7883525" cy="423863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125" name="Группа 10"/>
          <p:cNvGrpSpPr>
            <a:grpSpLocks/>
          </p:cNvGrpSpPr>
          <p:nvPr/>
        </p:nvGrpSpPr>
        <p:grpSpPr bwMode="auto">
          <a:xfrm>
            <a:off x="2627313" y="404813"/>
            <a:ext cx="5257800" cy="246062"/>
            <a:chOff x="3059832" y="404664"/>
            <a:chExt cx="5256584" cy="246221"/>
          </a:xfrm>
        </p:grpSpPr>
        <p:sp>
          <p:nvSpPr>
            <p:cNvPr id="5" name="TextBox 4"/>
            <p:cNvSpPr txBox="1"/>
            <p:nvPr/>
          </p:nvSpPr>
          <p:spPr>
            <a:xfrm>
              <a:off x="3059832" y="404664"/>
              <a:ext cx="5256584" cy="2462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УРОК       </a:t>
              </a:r>
              <a:r>
                <a:rPr lang="ru-RU" sz="1000" dirty="0">
                  <a:solidFill>
                    <a:schemeClr val="accent3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БЕЗОПАСНОСТЬ НА ДОРОГЕ       </a:t>
              </a:r>
              <a:r>
                <a:rPr lang="ru-RU" sz="10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УРОК</a:t>
              </a:r>
              <a:endParaRPr lang="ru-RU" sz="10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4726321" y="499976"/>
              <a:ext cx="53963" cy="5401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6595964" y="501564"/>
              <a:ext cx="53963" cy="5401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1026" name="Picture 2" descr="M:\КОНКУРСЫ 2014-2015\КОНКУРС ШАБЛОНОВ ПРЕЗЕНТАЦИЙ\0_831d2_e5e750b1_ori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75463" y="4770438"/>
            <a:ext cx="1979612" cy="1884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98638" y="1341438"/>
            <a:ext cx="6983412" cy="42465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Ребенок начинает знакомиться с правилами дорожного движения еще задолго до прихода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школу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	Первые знания и опыт он получает из наблюдений за своими близкими, родителями.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	Поэтому очень важно, чтобы сами родители не только знали, но и придерживались в повседневной жизни правил дорожного движения. 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школе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ведется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активная работа по изучению с детьми правил дорожного движения. Но только родители свои личным примером, оценкой поведения смогут перевести эти правила в норму поведения ребенка.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	Предложенные ниже рекомендации рассматривают типичные дорожные ситуации, на которые необходимо постоянно обращать внимание детей. 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92513" y="846138"/>
            <a:ext cx="403225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АКТУАЛЬНОСТЬ ТЕМЫ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58888" y="1341438"/>
            <a:ext cx="7885112" cy="4751387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50950" y="304800"/>
            <a:ext cx="7883525" cy="423863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627313" y="908050"/>
            <a:ext cx="52578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АКТУАЛЬНОСТЬ ТЕМЫ</a:t>
            </a:r>
          </a:p>
        </p:txBody>
      </p:sp>
      <p:grpSp>
        <p:nvGrpSpPr>
          <p:cNvPr id="6150" name="Группа 10"/>
          <p:cNvGrpSpPr>
            <a:grpSpLocks/>
          </p:cNvGrpSpPr>
          <p:nvPr/>
        </p:nvGrpSpPr>
        <p:grpSpPr bwMode="auto">
          <a:xfrm>
            <a:off x="2627313" y="404813"/>
            <a:ext cx="5257800" cy="246062"/>
            <a:chOff x="3059832" y="404664"/>
            <a:chExt cx="5256584" cy="246221"/>
          </a:xfrm>
        </p:grpSpPr>
        <p:sp>
          <p:nvSpPr>
            <p:cNvPr id="5" name="TextBox 4"/>
            <p:cNvSpPr txBox="1"/>
            <p:nvPr/>
          </p:nvSpPr>
          <p:spPr>
            <a:xfrm>
              <a:off x="3059832" y="404664"/>
              <a:ext cx="5256584" cy="2462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УРОК       </a:t>
              </a:r>
              <a:r>
                <a:rPr lang="ru-RU" sz="1000" dirty="0">
                  <a:solidFill>
                    <a:schemeClr val="accent3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БЕЗОПАСНОСТЬ НА ДОРОГЕ       </a:t>
              </a:r>
              <a:r>
                <a:rPr lang="ru-RU" sz="10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УРОК</a:t>
              </a:r>
              <a:endParaRPr lang="ru-RU" sz="10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4726321" y="499976"/>
              <a:ext cx="53963" cy="5401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6595964" y="501564"/>
              <a:ext cx="53963" cy="5401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671888" y="1770063"/>
            <a:ext cx="31321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53325" y="1265238"/>
            <a:ext cx="1581150" cy="2211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15988" y="1846263"/>
            <a:ext cx="2933700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TextBox 3"/>
          <p:cNvSpPr txBox="1">
            <a:spLocks noChangeArrowheads="1"/>
          </p:cNvSpPr>
          <p:nvPr/>
        </p:nvSpPr>
        <p:spPr bwMode="auto">
          <a:xfrm>
            <a:off x="3851275" y="1341438"/>
            <a:ext cx="3702050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ребенка безопасности движения – ежедневный процесс без перерывов и выходных. Правила безопасности на дороге должны быть усвоены так, что уже не задумываешься, когда какое применить.</a:t>
            </a:r>
          </a:p>
        </p:txBody>
      </p:sp>
      <p:pic>
        <p:nvPicPr>
          <p:cNvPr id="19" name="Picture 2" descr="M:\КОНКУРСЫ 2014-2015\КОНКУРС ШАБЛОНОВ ПРЕЗЕНТАЦИЙ\0_831d2_e5e750b1_orig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75463" y="4770438"/>
            <a:ext cx="1979612" cy="1884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Рисунок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34013" y="3914775"/>
            <a:ext cx="338613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7" name="TextBox 16"/>
          <p:cNvSpPr txBox="1">
            <a:spLocks noChangeArrowheads="1"/>
          </p:cNvSpPr>
          <p:nvPr/>
        </p:nvSpPr>
        <p:spPr bwMode="auto">
          <a:xfrm>
            <a:off x="2225675" y="3768725"/>
            <a:ext cx="30702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Как ведут себя близкие, так и ребенок будет вести себя на дороге. Поэтому усвоение правил безопасности на дороге начинается с неосознанного подражания взрослым.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44500"/>
            <a:ext cx="9144000" cy="423863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ЧТО ДОЛЖНЫ ЗНАТЬ РОДИТЕЛИ О СВОЕМ РЕБЕНКЕ</a:t>
            </a:r>
            <a:endParaRPr lang="ru-RU" sz="14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6029325"/>
            <a:ext cx="9144000" cy="423863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96" name="Прямоугольник 1"/>
          <p:cNvSpPr>
            <a:spLocks noChangeArrowheads="1"/>
          </p:cNvSpPr>
          <p:nvPr/>
        </p:nvSpPr>
        <p:spPr bwMode="auto">
          <a:xfrm>
            <a:off x="188913" y="981075"/>
            <a:ext cx="8569325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v"/>
            </a:pP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В 3-4 года ребенок может отличить движущуюся машину от стоящей, но он уверен, что машина останавливается мгновенно.</a:t>
            </a:r>
          </a:p>
          <a:p>
            <a:pPr algn="just" eaLnBrk="1" hangingPunct="1">
              <a:buFont typeface="Wingdings" panose="05000000000000000000" pitchFamily="2" charset="2"/>
              <a:buChar char="v"/>
            </a:pP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В 6 лет боковым зрением он видит примерно 2/3 того, что видят взрослые;</a:t>
            </a:r>
          </a:p>
          <a:p>
            <a:pPr lvl="1" algn="just" eaLnBrk="1" hangingPunct="1">
              <a:buFont typeface="Wingdings" panose="05000000000000000000" pitchFamily="2" charset="2"/>
              <a:buChar char="v"/>
            </a:pP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не умеет определить, что движется быстрее: велосипед или спортивная машина;</a:t>
            </a:r>
          </a:p>
          <a:p>
            <a:pPr lvl="1" algn="just" eaLnBrk="1" hangingPunct="1">
              <a:buFont typeface="Wingdings" panose="05000000000000000000" pitchFamily="2" charset="2"/>
              <a:buChar char="v"/>
            </a:pP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не умеет правильно распределять внимание и отделять существенное от незначительного.</a:t>
            </a:r>
          </a:p>
          <a:p>
            <a:pPr algn="just" eaLnBrk="1" hangingPunct="1">
              <a:buFont typeface="Wingdings" panose="05000000000000000000" pitchFamily="2" charset="2"/>
              <a:buChar char="v"/>
            </a:pP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В 7 лет более уверенно отличает правую сторону дороги от левой.</a:t>
            </a:r>
          </a:p>
          <a:p>
            <a:pPr algn="just" eaLnBrk="1" hangingPunct="1">
              <a:buFont typeface="Wingdings" panose="05000000000000000000" pitchFamily="2" charset="2"/>
              <a:buChar char="v"/>
            </a:pP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В 8 лет может мгновенно отреагировать на оклик и т.п.; имеет опыт пешеходного передвижения на дороге; активно осваивает основные навыки езды на велосипеде (умение объезжать препятствия, делать крутые повороты); умеет определять источник шума; устанавливать связь между величиной предмета; его удаленностью и временем  (чем ближе автомобиль, тем он больше); может отказаться от начатого действия (ступив на проезжую часть, вновь вернуться на тротуар).</a:t>
            </a:r>
          </a:p>
        </p:txBody>
      </p:sp>
      <p:pic>
        <p:nvPicPr>
          <p:cNvPr id="21" name="Picture 2" descr="M:\КОНКУРСЫ 2014-2015\КОНКУРС ШАБЛОНОВ ПРЕЗЕНТАЦИЙ\0_831d2_e5e750b1_ori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75463" y="4770438"/>
            <a:ext cx="1979612" cy="1884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84663" y="5010150"/>
            <a:ext cx="995362" cy="1404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199" name="Группа 22"/>
          <p:cNvGrpSpPr>
            <a:grpSpLocks/>
          </p:cNvGrpSpPr>
          <p:nvPr/>
        </p:nvGrpSpPr>
        <p:grpSpPr bwMode="auto">
          <a:xfrm>
            <a:off x="1944688" y="198438"/>
            <a:ext cx="5256212" cy="246062"/>
            <a:chOff x="2808456" y="500582"/>
            <a:chExt cx="5256584" cy="246221"/>
          </a:xfrm>
        </p:grpSpPr>
        <p:sp>
          <p:nvSpPr>
            <p:cNvPr id="24" name="TextBox 23"/>
            <p:cNvSpPr txBox="1"/>
            <p:nvPr/>
          </p:nvSpPr>
          <p:spPr>
            <a:xfrm>
              <a:off x="2808456" y="500582"/>
              <a:ext cx="5256584" cy="2462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УРОК       </a:t>
              </a:r>
              <a:r>
                <a:rPr lang="ru-RU" sz="1000" dirty="0">
                  <a:solidFill>
                    <a:schemeClr val="accent3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БЕЗОПАСНОСТЬ НА ДОРОГЕ       </a:t>
              </a:r>
              <a:r>
                <a:rPr lang="ru-RU" sz="10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УРОК</a:t>
              </a:r>
              <a:endParaRPr lang="ru-RU" sz="10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4726292" y="500582"/>
              <a:ext cx="53979" cy="5401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6594911" y="500582"/>
              <a:ext cx="53979" cy="5401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58888" y="1341438"/>
            <a:ext cx="7885112" cy="4751387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50950" y="304800"/>
            <a:ext cx="7883525" cy="423863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71550" y="1484313"/>
            <a:ext cx="7993063" cy="466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спешите, переходите дорогу всегда размеренным шагом.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Выходя на проезжую часть, прекратите разговаривать – ребенок должен привыкнуть, что при переходе дороги нужно сосредоточиться.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Переходить нужно только на зеленый свет, только в местах, обозначенных знаком «Пешеходный переход»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Из автобуса, троллейбуса, трамвая, такси выходите первыми. В противном случае ребенок может упасть или выбежать на проезжую часть.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разрешайте детям играть вблизи дорог и на проезжей части.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автомобиле обязательно пристегнитесь ремнями; ребенка посадите   на самое безопасное место: в специальное детское кресло, в середину или на правую часть заднего сидения; 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 время длительных поездок чаще  останавливайтесь: ребенку необходимо двигаться.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будьте агрессивны по отношению к другим участникам движения, спокойно признавайте и свои собственные ошибки.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dirty="0">
              <a:latin typeface="+mn-lt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95513" y="728663"/>
            <a:ext cx="64817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ЧТО ДОЛЖНЫ И ЧЕГО НЕ ДОЛЖНЫ ДЕЛАТЬ САМИ РОДИТЕЛИ ПРИ ДВИЖЕНИИ</a:t>
            </a:r>
            <a:r>
              <a:rPr lang="ru-RU" sz="1400" b="1" i="1" dirty="0">
                <a:latin typeface="+mn-lt"/>
                <a:cs typeface="+mn-cs"/>
              </a:rPr>
              <a:t>?</a:t>
            </a:r>
            <a:endParaRPr lang="ru-RU" sz="1400" dirty="0">
              <a:latin typeface="+mn-lt"/>
              <a:cs typeface="+mn-cs"/>
            </a:endParaRPr>
          </a:p>
        </p:txBody>
      </p:sp>
      <p:grpSp>
        <p:nvGrpSpPr>
          <p:cNvPr id="9223" name="Группа 13"/>
          <p:cNvGrpSpPr>
            <a:grpSpLocks/>
          </p:cNvGrpSpPr>
          <p:nvPr/>
        </p:nvGrpSpPr>
        <p:grpSpPr bwMode="auto">
          <a:xfrm>
            <a:off x="2627313" y="404813"/>
            <a:ext cx="5257800" cy="246062"/>
            <a:chOff x="3059832" y="404664"/>
            <a:chExt cx="5256584" cy="246221"/>
          </a:xfrm>
        </p:grpSpPr>
        <p:sp>
          <p:nvSpPr>
            <p:cNvPr id="15" name="TextBox 14"/>
            <p:cNvSpPr txBox="1"/>
            <p:nvPr/>
          </p:nvSpPr>
          <p:spPr>
            <a:xfrm>
              <a:off x="3059832" y="404664"/>
              <a:ext cx="5256584" cy="2462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УРОК       </a:t>
              </a:r>
              <a:r>
                <a:rPr lang="ru-RU" sz="1000" dirty="0">
                  <a:solidFill>
                    <a:schemeClr val="accent3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БЕЗОПАСНОСТЬ НА ДОРОГЕ       </a:t>
              </a:r>
              <a:r>
                <a:rPr lang="ru-RU" sz="10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УРОК</a:t>
              </a:r>
              <a:endParaRPr lang="ru-RU" sz="10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4726321" y="499976"/>
              <a:ext cx="53963" cy="5401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6595964" y="501564"/>
              <a:ext cx="53963" cy="5401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58888" y="1341438"/>
            <a:ext cx="7885112" cy="4751387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50950" y="304800"/>
            <a:ext cx="7883525" cy="423863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M:\КОНКУРСЫ 2014-2015\КОНКУРС ШАБЛОНОВ ПРЕЗЕНТАЦИЙ\0_831d2_e5e750b1_ori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75463" y="4770438"/>
            <a:ext cx="1979612" cy="1884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46" name="TextBox 11"/>
          <p:cNvSpPr txBox="1">
            <a:spLocks noChangeArrowheads="1"/>
          </p:cNvSpPr>
          <p:nvPr/>
        </p:nvSpPr>
        <p:spPr bwMode="auto">
          <a:xfrm>
            <a:off x="1919288" y="1341438"/>
            <a:ext cx="70453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Дорогу из дома в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школу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Знать следующие правила уличного движения: не ходить по мостовой, переходить улицу в указанных местах, ходить спокойно, не толкаясь, говорить негромко и др.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Знать ряд дорожных знаков, их смысл и назначение (предупреждающие, запрещающие, указательные), работу светофора.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Знать правила поведения в общественном месте и транспорте: автобус ждать только на остановке, не трогать двери во время движения, не высовываться в окно, не выставлять руки в открытое окно, не вставать ногами на сиденье, не ходить по автобусу, не цепляться за движущийся транспорт.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32063" y="893763"/>
            <a:ext cx="525621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РЕБЕНОК ДОЛЖЕН ЗНАТЬ..</a:t>
            </a:r>
          </a:p>
        </p:txBody>
      </p:sp>
      <p:grpSp>
        <p:nvGrpSpPr>
          <p:cNvPr id="10248" name="Группа 13"/>
          <p:cNvGrpSpPr>
            <a:grpSpLocks/>
          </p:cNvGrpSpPr>
          <p:nvPr/>
        </p:nvGrpSpPr>
        <p:grpSpPr bwMode="auto">
          <a:xfrm>
            <a:off x="2627313" y="404813"/>
            <a:ext cx="5257800" cy="246062"/>
            <a:chOff x="3059832" y="404664"/>
            <a:chExt cx="5256584" cy="246221"/>
          </a:xfrm>
        </p:grpSpPr>
        <p:sp>
          <p:nvSpPr>
            <p:cNvPr id="15" name="TextBox 14"/>
            <p:cNvSpPr txBox="1"/>
            <p:nvPr/>
          </p:nvSpPr>
          <p:spPr>
            <a:xfrm>
              <a:off x="3059832" y="404664"/>
              <a:ext cx="5256584" cy="2462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УРОК       </a:t>
              </a:r>
              <a:r>
                <a:rPr lang="ru-RU" sz="1000" dirty="0">
                  <a:solidFill>
                    <a:schemeClr val="accent3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БЕЗОПАСНОСТЬ НА ДОРОГЕ       </a:t>
              </a:r>
              <a:r>
                <a:rPr lang="ru-RU" sz="10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УРОК</a:t>
              </a:r>
              <a:endParaRPr lang="ru-RU" sz="10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4726321" y="499976"/>
              <a:ext cx="53963" cy="5401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6595964" y="501564"/>
              <a:ext cx="53963" cy="5401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778</Words>
  <Application>Microsoft Office PowerPoint</Application>
  <PresentationFormat>Экран (4:3)</PresentationFormat>
  <Paragraphs>83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Psiholog</cp:lastModifiedBy>
  <cp:revision>208</cp:revision>
  <dcterms:created xsi:type="dcterms:W3CDTF">2014-07-15T15:51:57Z</dcterms:created>
  <dcterms:modified xsi:type="dcterms:W3CDTF">2023-09-12T13:40:07Z</dcterms:modified>
</cp:coreProperties>
</file>